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  <p:sldMasterId id="2147483708" r:id="rId3"/>
    <p:sldMasterId id="2147483720" r:id="rId4"/>
  </p:sldMasterIdLst>
  <p:sldIdLst>
    <p:sldId id="257" r:id="rId5"/>
    <p:sldId id="258" r:id="rId6"/>
    <p:sldId id="266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1834AD4-CF7B-4D91-9195-7903B6177853}" type="datetimeFigureOut">
              <a:rPr lang="ru-RU" smtClean="0"/>
              <a:t>10.10.2012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5FA84C2-4A2D-4F8B-88BB-C08F324D509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1"/>
          <p:cNvSpPr txBox="1">
            <a:spLocks noChangeArrowheads="1"/>
          </p:cNvSpPr>
          <p:nvPr/>
        </p:nvSpPr>
        <p:spPr bwMode="auto">
          <a:xfrm>
            <a:off x="1357313" y="714375"/>
            <a:ext cx="6858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b="1">
                <a:solidFill>
                  <a:srgbClr val="0070C0"/>
                </a:solidFill>
                <a:latin typeface="Monotype Corsiva" pitchFamily="66" charset="0"/>
              </a:rPr>
              <a:t>Изучение феномена лжи ее причин и мотивов</a:t>
            </a:r>
          </a:p>
        </p:txBody>
      </p:sp>
      <p:pic>
        <p:nvPicPr>
          <p:cNvPr id="29699" name="Picture 11" descr="8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2511425"/>
            <a:ext cx="245745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537155"/>
            <a:ext cx="89999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По каким признакам мы можем определить у человека ложь?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971600" y="1988840"/>
            <a:ext cx="295232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 Эмоции;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 поза;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 мимика;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 жесты;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- голос и фразы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60000"/>
                  <a:lumOff val="40000"/>
                </a:schemeClr>
              </a:solidFill>
              <a:effectLst/>
              <a:cs typeface="Arial" pitchFamily="34" charset="0"/>
            </a:endParaRPr>
          </a:p>
        </p:txBody>
      </p:sp>
      <p:pic>
        <p:nvPicPr>
          <p:cNvPr id="3075" name="Picture 3" descr="C:\Users\Гурьянова\Desktop\ложь\facial-expression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4169355" cy="3597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Гурьянова\Desktop\ложь\x_e7ad8b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3501008"/>
            <a:ext cx="2445272" cy="31692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90872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Segoe Print" pitchFamily="2" charset="0"/>
              </a:rPr>
              <a:t>Будьте свободны от лжи, не дайте себя обмануть  </a:t>
            </a:r>
            <a:endParaRPr lang="ru-RU" sz="6000" dirty="0">
              <a:solidFill>
                <a:schemeClr val="accent6">
                  <a:lumMod val="40000"/>
                  <a:lumOff val="60000"/>
                </a:schemeClr>
              </a:solidFill>
              <a:latin typeface="Segoe Print" pitchFamily="2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17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929063"/>
            <a:ext cx="1924050" cy="257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71500" y="1428750"/>
            <a:ext cx="8572500" cy="2832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Ложь — удел раба,</a:t>
            </a:r>
            <a:b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свободным же людям подобает</a:t>
            </a:r>
            <a:b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говорить голую правду.</a:t>
            </a:r>
            <a:b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</a:b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                                      </a:t>
            </a:r>
            <a:r>
              <a:rPr lang="ru-RU" sz="4000" b="1" i="1" dirty="0" err="1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Апполоний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Users\Гурьянова\Desktop\ложь\l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903" y="620688"/>
            <a:ext cx="8836529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88" y="571500"/>
            <a:ext cx="7072312" cy="1508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  <a:cs typeface="+mn-cs"/>
              </a:rPr>
              <a:t>Психологические причины,  толкающие человека на ложь 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 </a:t>
            </a:r>
            <a:endParaRPr lang="ru-RU" dirty="0"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3795" name="TextBox 2"/>
          <p:cNvSpPr txBox="1">
            <a:spLocks noChangeArrowheads="1"/>
          </p:cNvSpPr>
          <p:nvPr/>
        </p:nvSpPr>
        <p:spPr bwMode="auto">
          <a:xfrm>
            <a:off x="1143000" y="1643063"/>
            <a:ext cx="7786688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компонентпсихологической защиты личности </a:t>
            </a:r>
          </a:p>
          <a:p>
            <a:r>
              <a:rPr lang="ru-RU" sz="2000" i="1">
                <a:solidFill>
                  <a:srgbClr val="C00000"/>
                </a:solidFill>
                <a:latin typeface="Corbel" pitchFamily="34" charset="0"/>
              </a:rPr>
              <a:t>• Страх. </a:t>
            </a:r>
          </a:p>
          <a:p>
            <a:r>
              <a:rPr lang="ru-RU" sz="2000" i="1">
                <a:solidFill>
                  <a:srgbClr val="C00000"/>
                </a:solidFill>
                <a:latin typeface="Corbel" pitchFamily="34" charset="0"/>
              </a:rPr>
              <a:t>• Желание избежать эмоционально неприятной ситуации.</a:t>
            </a: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проявление акцентуации характера</a:t>
            </a:r>
          </a:p>
          <a:p>
            <a:endParaRPr lang="ru-RU" sz="2000" b="1" i="1">
              <a:solidFill>
                <a:srgbClr val="C00000"/>
              </a:solidFill>
              <a:latin typeface="Corbel" pitchFamily="34" charset="0"/>
            </a:endParaRP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национально-психологическая и культурная особенность определенных этнических групп</a:t>
            </a: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 </a:t>
            </a: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проявление несовершенства личности</a:t>
            </a:r>
          </a:p>
          <a:p>
            <a:endParaRPr lang="ru-RU" sz="2000" b="1" i="1">
              <a:solidFill>
                <a:srgbClr val="C00000"/>
              </a:solidFill>
              <a:latin typeface="Corbel" pitchFamily="34" charset="0"/>
            </a:endParaRP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средство достижения определенной материальной цели </a:t>
            </a: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 </a:t>
            </a: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средство экономии времени</a:t>
            </a:r>
          </a:p>
          <a:p>
            <a:endParaRPr lang="ru-RU" sz="2000" b="1" i="1">
              <a:solidFill>
                <a:srgbClr val="C00000"/>
              </a:solidFill>
              <a:latin typeface="Corbel" pitchFamily="34" charset="0"/>
            </a:endParaRPr>
          </a:p>
          <a:p>
            <a:r>
              <a:rPr lang="ru-RU" sz="2000" b="1" i="1">
                <a:solidFill>
                  <a:srgbClr val="C00000"/>
                </a:solidFill>
                <a:latin typeface="Corbel" pitchFamily="34" charset="0"/>
              </a:rPr>
              <a:t>Ложь как симптом психического расстройства</a:t>
            </a:r>
          </a:p>
          <a:p>
            <a:endParaRPr lang="ru-RU" sz="2000" b="1">
              <a:latin typeface="Corbel" pitchFamily="34" charset="0"/>
            </a:endParaRPr>
          </a:p>
          <a:p>
            <a:r>
              <a:rPr lang="ru-RU" sz="2000">
                <a:latin typeface="Corbel" pitchFamily="34" charset="0"/>
              </a:rPr>
              <a:t> </a:t>
            </a:r>
          </a:p>
          <a:p>
            <a:endParaRPr lang="ru-RU">
              <a:latin typeface="Corbe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Box 1"/>
          <p:cNvSpPr txBox="1">
            <a:spLocks noChangeArrowheads="1"/>
          </p:cNvSpPr>
          <p:nvPr/>
        </p:nvSpPr>
        <p:spPr bwMode="auto">
          <a:xfrm>
            <a:off x="1357313" y="214313"/>
            <a:ext cx="68580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FF0000"/>
                </a:solidFill>
                <a:latin typeface="Arial Black" pitchFamily="34" charset="0"/>
              </a:rPr>
              <a:t>Изучение лжи в  народном фольклоре </a:t>
            </a:r>
            <a:endParaRPr lang="ru-RU" sz="360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360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4819" name="TextBox 2"/>
          <p:cNvSpPr txBox="1">
            <a:spLocks noChangeArrowheads="1"/>
          </p:cNvSpPr>
          <p:nvPr/>
        </p:nvSpPr>
        <p:spPr bwMode="auto">
          <a:xfrm>
            <a:off x="1214438" y="1500188"/>
            <a:ext cx="6786562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>
                <a:solidFill>
                  <a:schemeClr val="accent2"/>
                </a:solidFill>
                <a:latin typeface="Constantia" pitchFamily="18" charset="0"/>
              </a:rPr>
              <a:t>Ложь — часть повседневной жизни народа, дело обыденное. 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Всяк человек ложь — и мы тож.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Будет в полях рожь, будет и в людях ложь.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Что полжешь, то и поживешь.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Не соврешь, и зобу не набьешь.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Живут люди неправдой — и нам не лопнуть стать.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Неправда светом началась, светом и кончится.</a:t>
            </a: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1"/>
          <p:cNvSpPr txBox="1">
            <a:spLocks noChangeArrowheads="1"/>
          </p:cNvSpPr>
          <p:nvPr/>
        </p:nvSpPr>
        <p:spPr bwMode="auto">
          <a:xfrm>
            <a:off x="928688" y="500063"/>
            <a:ext cx="721518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chemeClr val="accent2"/>
                </a:solidFill>
                <a:latin typeface="Constantia" pitchFamily="18" charset="0"/>
              </a:rPr>
              <a:t>Осуждение в пословицах</a:t>
            </a:r>
          </a:p>
          <a:p>
            <a:pPr algn="ctr"/>
            <a:r>
              <a:rPr lang="ru-RU" sz="3200" b="1" i="1">
                <a:solidFill>
                  <a:schemeClr val="accent2"/>
                </a:solidFill>
                <a:latin typeface="Constantia" pitchFamily="18" charset="0"/>
              </a:rPr>
              <a:t>ложь и лгунов</a:t>
            </a:r>
          </a:p>
        </p:txBody>
      </p:sp>
      <p:sp>
        <p:nvSpPr>
          <p:cNvPr id="35843" name="TextBox 2"/>
          <p:cNvSpPr txBox="1">
            <a:spLocks noChangeArrowheads="1"/>
          </p:cNvSpPr>
          <p:nvPr/>
        </p:nvSpPr>
        <p:spPr bwMode="auto">
          <a:xfrm>
            <a:off x="1071563" y="1714500"/>
            <a:ext cx="74295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 и глазом не моргнет.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 и не поперхнется, не кашлянет.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 — ни себе ни людям передышки не дает.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 как сивый мерин.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 так, что уши вянут, а в глазах зеленеет.</a:t>
            </a:r>
          </a:p>
          <a:p>
            <a:r>
              <a:rPr lang="ru-RU" sz="2800" b="1">
                <a:solidFill>
                  <a:srgbClr val="FFFF00"/>
                </a:solidFill>
                <a:latin typeface="Constantia" pitchFamily="18" charset="0"/>
              </a:rPr>
              <a:t>• Врет, что помелом метет.</a:t>
            </a: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  <a:t>Мотивы и причины лжи.</a:t>
            </a:r>
            <a:br>
              <a:rPr lang="ru-RU" b="1" i="1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7313" y="1143000"/>
            <a:ext cx="7143750" cy="50165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Родители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— первые учителя лживого поведения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Поведение взрослых — это руководство для детей по обучению и выработке практических навыков лживого поведения. «Меня нет дома», «Меня ни для кого нет».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Обман заключается и в невыполнении своих обещаний, как хороших, так и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неприятных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Шутки, которых дети не понимают, также воспринимаются детьми как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ложь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Часто ребенок слышит об отце или о матери из уст бабушки самые нелестные отзывы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dirty="0">
              <a:solidFill>
                <a:schemeClr val="bg2">
                  <a:lumMod val="25000"/>
                </a:schemeClr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Первая сознательная ложь появляется чаще всего от страха быть наказанным.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В первой лжи ребенка, за которую его ругают и наказывают, — виноваты взрослые, но не ребенок! И к 7 годам ребенок начинает лгать сознательно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25" y="785813"/>
            <a:ext cx="6858000" cy="12303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Какие </a:t>
            </a: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+mn-cs"/>
              </a:rPr>
              <a:t>качества личности могут мешать избавиться от лжи?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132856"/>
            <a:ext cx="594699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Скрытность,  </a:t>
            </a:r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трусость, привычка, лень,  высокомерие, неуверенность.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1026" name="Picture 2" descr="C:\Users\Гурьянова\Desktop\ложь\e9dc5caa2f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068960"/>
            <a:ext cx="2940345" cy="31943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20688"/>
            <a:ext cx="65527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Какие качества личности могут </a:t>
            </a:r>
            <a:r>
              <a:rPr lang="ru-RU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защитить </a:t>
            </a:r>
            <a:r>
              <a:rPr lang="ru-RU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от </a:t>
            </a:r>
            <a:r>
              <a:rPr lang="ru-RU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лживости?</a:t>
            </a:r>
            <a:endParaRPr lang="ru-RU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2132856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Уверенность в себе и своих силах, умение различать ложь по поведению и разговору людей</a:t>
            </a:r>
          </a:p>
        </p:txBody>
      </p:sp>
      <p:pic>
        <p:nvPicPr>
          <p:cNvPr id="2050" name="Picture 2" descr="C:\Users\Гурьянова\Desktop\ложь\812261-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356992"/>
            <a:ext cx="2304256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</TotalTime>
  <Words>379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Городская</vt:lpstr>
      <vt:lpstr>Апекс</vt:lpstr>
      <vt:lpstr>Аспект</vt:lpstr>
      <vt:lpstr>1_Апекс</vt:lpstr>
      <vt:lpstr>Слайд 1</vt:lpstr>
      <vt:lpstr>Слайд 2</vt:lpstr>
      <vt:lpstr>Слайд 3</vt:lpstr>
      <vt:lpstr>Слайд 4</vt:lpstr>
      <vt:lpstr>Слайд 5</vt:lpstr>
      <vt:lpstr>Слайд 6</vt:lpstr>
      <vt:lpstr>Мотивы и причины лжи.  </vt:lpstr>
      <vt:lpstr>Слайд 8</vt:lpstr>
      <vt:lpstr>Слайд 9</vt:lpstr>
      <vt:lpstr>Слайд 10</vt:lpstr>
      <vt:lpstr>Слайд 11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Гурьянова</dc:creator>
  <cp:lastModifiedBy>Гурьянова</cp:lastModifiedBy>
  <cp:revision>2</cp:revision>
  <dcterms:created xsi:type="dcterms:W3CDTF">2012-10-10T06:46:09Z</dcterms:created>
  <dcterms:modified xsi:type="dcterms:W3CDTF">2012-10-10T07:05:09Z</dcterms:modified>
</cp:coreProperties>
</file>